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0"/>
  </p:notesMasterIdLst>
  <p:sldIdLst>
    <p:sldId id="256" r:id="rId2"/>
    <p:sldId id="257" r:id="rId3"/>
    <p:sldId id="259" r:id="rId4"/>
    <p:sldId id="258" r:id="rId5"/>
    <p:sldId id="261" r:id="rId6"/>
    <p:sldId id="262" r:id="rId7"/>
    <p:sldId id="263" r:id="rId8"/>
    <p:sldId id="265" r:id="rId9"/>
  </p:sldIdLst>
  <p:sldSz cx="9144000" cy="5143500" type="screen16x9"/>
  <p:notesSz cx="7010400" cy="9296400"/>
  <p:embeddedFontLst>
    <p:embeddedFont>
      <p:font typeface="Calibri" panose="020F0502020204030204" pitchFamily="34" charset="0"/>
      <p:regular r:id="rId11"/>
      <p:bold r:id="rId12"/>
      <p:italic r:id="rId13"/>
      <p:boldItalic r:id="rId14"/>
    </p:embeddedFont>
    <p:embeddedFont>
      <p:font typeface="Nunito" panose="020B060402020202020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99B6BA3-0ABC-419A-8615-7D9A0EE9B6F2}">
  <a:tblStyle styleId="{999B6BA3-0ABC-419A-8615-7D9A0EE9B6F2}" styleName="Table_0">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864" autoAdjust="0"/>
  </p:normalViewPr>
  <p:slideViewPr>
    <p:cSldViewPr snapToGrid="0">
      <p:cViewPr varScale="1">
        <p:scale>
          <a:sx n="73" d="100"/>
          <a:sy n="73" d="100"/>
        </p:scale>
        <p:origin x="1296" y="60"/>
      </p:cViewPr>
      <p:guideLst>
        <p:guide orient="horz" pos="1620"/>
        <p:guide pos="2880"/>
      </p:guideLst>
    </p:cSldViewPr>
  </p:slideViewPr>
  <p:notesTextViewPr>
    <p:cViewPr>
      <p:scale>
        <a:sx n="1" d="1"/>
        <a:sy n="1" d="1"/>
      </p:scale>
      <p:origin x="0" y="0"/>
    </p:cViewPr>
  </p:notesTextViewPr>
  <p:sorterViewPr>
    <p:cViewPr>
      <p:scale>
        <a:sx n="100" d="100"/>
        <a:sy n="100" d="100"/>
      </p:scale>
      <p:origin x="0" y="-15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p: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60819ca325_0_26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60819ca325_0_26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60819ca325_0_28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60819ca325_0_28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60819ca325_0_29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60819ca325_0_29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60819ca325_0_27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60819ca325_0_27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60819ca325_0_29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60819ca325_0_29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60819ca325_0_30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60819ca325_0_30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60a31f8018_0_1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60a31f8018_0_1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noAutofit/>
          </a:bodyPr>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no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noAutofit/>
          </a:bodyPr>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Shape 127"/>
        <p:cNvGrpSpPr/>
        <p:nvPr/>
      </p:nvGrpSpPr>
      <p:grpSpPr>
        <a:xfrm>
          <a:off x="0" y="0"/>
          <a:ext cx="0" cy="0"/>
          <a:chOff x="0" y="0"/>
          <a:chExt cx="0" cy="0"/>
        </a:xfrm>
      </p:grpSpPr>
      <p:sp>
        <p:nvSpPr>
          <p:cNvPr id="128" name="Google Shape;128;p13"/>
          <p:cNvSpPr txBox="1">
            <a:spLocks noGrp="1"/>
          </p:cNvSpPr>
          <p:nvPr>
            <p:ph type="title"/>
          </p:nvPr>
        </p:nvSpPr>
        <p:spPr>
          <a:xfrm>
            <a:off x="819149" y="1006386"/>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b="1" dirty="0">
                <a:solidFill>
                  <a:srgbClr val="000000"/>
                </a:solidFill>
                <a:latin typeface="Times New Roman"/>
                <a:ea typeface="Times New Roman"/>
                <a:cs typeface="Times New Roman"/>
                <a:sym typeface="Times New Roman"/>
              </a:rPr>
              <a:t>ACPS @ Home Update</a:t>
            </a:r>
            <a:endParaRPr sz="3600" b="1" dirty="0">
              <a:solidFill>
                <a:srgbClr val="000000"/>
              </a:solidFill>
              <a:latin typeface="Times New Roman"/>
              <a:ea typeface="Times New Roman"/>
              <a:cs typeface="Times New Roman"/>
              <a:sym typeface="Times New Roman"/>
            </a:endParaRPr>
          </a:p>
        </p:txBody>
      </p:sp>
      <p:pic>
        <p:nvPicPr>
          <p:cNvPr id="129" name="Google Shape;129;p13"/>
          <p:cNvPicPr preferRelativeResize="0"/>
          <p:nvPr/>
        </p:nvPicPr>
        <p:blipFill>
          <a:blip r:embed="rId3">
            <a:alphaModFix/>
          </a:blip>
          <a:stretch>
            <a:fillRect/>
          </a:stretch>
        </p:blipFill>
        <p:spPr>
          <a:xfrm>
            <a:off x="3260587" y="1960986"/>
            <a:ext cx="2622825" cy="1767375"/>
          </a:xfrm>
          <a:prstGeom prst="rect">
            <a:avLst/>
          </a:prstGeom>
          <a:noFill/>
          <a:ln>
            <a:noFill/>
          </a:ln>
        </p:spPr>
      </p:pic>
      <p:sp>
        <p:nvSpPr>
          <p:cNvPr id="130" name="Google Shape;130;p13"/>
          <p:cNvSpPr txBox="1"/>
          <p:nvPr/>
        </p:nvSpPr>
        <p:spPr>
          <a:xfrm>
            <a:off x="1356900" y="3453975"/>
            <a:ext cx="6430200" cy="1369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2400" b="1" dirty="0">
              <a:solidFill>
                <a:schemeClr val="accent6"/>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Shape 134"/>
        <p:cNvGrpSpPr/>
        <p:nvPr/>
      </p:nvGrpSpPr>
      <p:grpSpPr>
        <a:xfrm>
          <a:off x="0" y="0"/>
          <a:ext cx="0" cy="0"/>
          <a:chOff x="0" y="0"/>
          <a:chExt cx="0" cy="0"/>
        </a:xfrm>
      </p:grpSpPr>
      <p:sp>
        <p:nvSpPr>
          <p:cNvPr id="135" name="Google Shape;135;p14"/>
          <p:cNvSpPr txBox="1">
            <a:spLocks noGrp="1"/>
          </p:cNvSpPr>
          <p:nvPr>
            <p:ph type="body" idx="1"/>
          </p:nvPr>
        </p:nvSpPr>
        <p:spPr>
          <a:xfrm>
            <a:off x="556825" y="581125"/>
            <a:ext cx="8160900" cy="120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rgbClr val="000000"/>
                </a:solidFill>
              </a:rPr>
              <a:t> </a:t>
            </a:r>
            <a:r>
              <a:rPr lang="en" sz="2400" b="1">
                <a:solidFill>
                  <a:srgbClr val="000000"/>
                </a:solidFill>
              </a:rPr>
              <a:t>Virginia Department of Education States: </a:t>
            </a:r>
            <a:endParaRPr sz="2400" b="1">
              <a:solidFill>
                <a:srgbClr val="000000"/>
              </a:solidFill>
            </a:endParaRPr>
          </a:p>
          <a:p>
            <a:pPr marL="457200" lvl="0" indent="-342900" algn="l" rtl="0">
              <a:spcBef>
                <a:spcPts val="1600"/>
              </a:spcBef>
              <a:spcAft>
                <a:spcPts val="0"/>
              </a:spcAft>
              <a:buClr>
                <a:srgbClr val="000000"/>
              </a:buClr>
              <a:buSzPts val="1800"/>
              <a:buChar char="★"/>
            </a:pPr>
            <a:r>
              <a:rPr lang="en" sz="1800">
                <a:solidFill>
                  <a:srgbClr val="000000"/>
                </a:solidFill>
              </a:rPr>
              <a:t>Access to broadband is unevenly dispersed, creating a digital divide that affects educational opportunities for our students = </a:t>
            </a:r>
            <a:r>
              <a:rPr lang="en" sz="1800" b="1">
                <a:solidFill>
                  <a:srgbClr val="000000"/>
                </a:solidFill>
              </a:rPr>
              <a:t>Learning @ Home Gap</a:t>
            </a:r>
            <a:endParaRPr sz="1800" b="1">
              <a:solidFill>
                <a:srgbClr val="000000"/>
              </a:solidFill>
            </a:endParaRPr>
          </a:p>
          <a:p>
            <a:pPr marL="0" lvl="0" indent="0" algn="l" rtl="0">
              <a:spcBef>
                <a:spcPts val="1600"/>
              </a:spcBef>
              <a:spcAft>
                <a:spcPts val="0"/>
              </a:spcAft>
              <a:buNone/>
            </a:pPr>
            <a:endParaRPr sz="2400" b="1">
              <a:solidFill>
                <a:srgbClr val="000000"/>
              </a:solidFill>
            </a:endParaRPr>
          </a:p>
          <a:p>
            <a:pPr marL="0" lvl="0" indent="0" algn="ctr" rtl="0">
              <a:spcBef>
                <a:spcPts val="1600"/>
              </a:spcBef>
              <a:spcAft>
                <a:spcPts val="0"/>
              </a:spcAft>
              <a:buNone/>
            </a:pPr>
            <a:endParaRPr sz="3000">
              <a:solidFill>
                <a:schemeClr val="dk2"/>
              </a:solidFill>
            </a:endParaRPr>
          </a:p>
          <a:p>
            <a:pPr marL="0" lvl="0" indent="0" algn="ctr" rtl="0">
              <a:spcBef>
                <a:spcPts val="1600"/>
              </a:spcBef>
              <a:spcAft>
                <a:spcPts val="1600"/>
              </a:spcAft>
              <a:buNone/>
            </a:pPr>
            <a:endParaRPr sz="1800">
              <a:solidFill>
                <a:schemeClr val="dk2"/>
              </a:solidFill>
            </a:endParaRPr>
          </a:p>
        </p:txBody>
      </p:sp>
      <p:sp>
        <p:nvSpPr>
          <p:cNvPr id="136" name="Google Shape;136;p14"/>
          <p:cNvSpPr txBox="1">
            <a:spLocks noGrp="1"/>
          </p:cNvSpPr>
          <p:nvPr>
            <p:ph type="body" idx="1"/>
          </p:nvPr>
        </p:nvSpPr>
        <p:spPr>
          <a:xfrm>
            <a:off x="610075" y="3077700"/>
            <a:ext cx="8608800" cy="157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rgbClr val="000000"/>
                </a:solidFill>
              </a:rPr>
              <a:t>Definition of Broadband:</a:t>
            </a:r>
            <a:endParaRPr b="1" dirty="0">
              <a:solidFill>
                <a:srgbClr val="000000"/>
              </a:solidFill>
            </a:endParaRPr>
          </a:p>
          <a:p>
            <a:pPr marL="457200" lvl="0" indent="-311150" algn="l" rtl="0">
              <a:spcBef>
                <a:spcPts val="1600"/>
              </a:spcBef>
              <a:spcAft>
                <a:spcPts val="0"/>
              </a:spcAft>
              <a:buClr>
                <a:srgbClr val="000000"/>
              </a:buClr>
              <a:buSzPts val="1300"/>
              <a:buChar char="★"/>
            </a:pPr>
            <a:r>
              <a:rPr lang="en" sz="1800" dirty="0">
                <a:solidFill>
                  <a:srgbClr val="000000"/>
                </a:solidFill>
              </a:rPr>
              <a:t>The Commonwealth defines it as 10 Mbps.  The FCC defines it as 25 Mbps.</a:t>
            </a:r>
            <a:endParaRPr sz="1800" dirty="0">
              <a:solidFill>
                <a:srgbClr val="000000"/>
              </a:solidFill>
            </a:endParaRPr>
          </a:p>
          <a:p>
            <a:pPr marL="457200" lvl="0" indent="-311150" algn="l" rtl="0">
              <a:spcBef>
                <a:spcPts val="0"/>
              </a:spcBef>
              <a:spcAft>
                <a:spcPts val="0"/>
              </a:spcAft>
              <a:buClr>
                <a:srgbClr val="000000"/>
              </a:buClr>
              <a:buSzPts val="1300"/>
              <a:buChar char="★"/>
            </a:pPr>
            <a:r>
              <a:rPr lang="en" sz="1800" dirty="0">
                <a:solidFill>
                  <a:srgbClr val="000000"/>
                </a:solidFill>
              </a:rPr>
              <a:t>Broadband service is no longer a luxury. It has become a basic part of the infrastructure of education and democracy. </a:t>
            </a:r>
            <a:r>
              <a:rPr lang="en" sz="1400" b="1" i="1" dirty="0">
                <a:solidFill>
                  <a:srgbClr val="000000"/>
                </a:solidFill>
              </a:rPr>
              <a:t>Consortium of School Networking CoSN</a:t>
            </a:r>
            <a:r>
              <a:rPr lang="en" sz="1800" dirty="0">
                <a:solidFill>
                  <a:srgbClr val="000000"/>
                </a:solidFill>
              </a:rPr>
              <a:t>  </a:t>
            </a:r>
            <a:br>
              <a:rPr lang="en" dirty="0">
                <a:solidFill>
                  <a:srgbClr val="000000"/>
                </a:solidFill>
              </a:rPr>
            </a:br>
            <a:endParaRPr dirty="0">
              <a:solidFill>
                <a:srgbClr val="000000"/>
              </a:solidFill>
            </a:endParaRPr>
          </a:p>
        </p:txBody>
      </p:sp>
      <p:sp>
        <p:nvSpPr>
          <p:cNvPr id="137" name="Google Shape;137;p14"/>
          <p:cNvSpPr txBox="1"/>
          <p:nvPr/>
        </p:nvSpPr>
        <p:spPr>
          <a:xfrm>
            <a:off x="5509050" y="4405000"/>
            <a:ext cx="3317700" cy="507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800">
                <a:solidFill>
                  <a:srgbClr val="FFFFFF"/>
                </a:solidFill>
                <a:latin typeface="Nunito"/>
                <a:ea typeface="Nunito"/>
                <a:cs typeface="Nunito"/>
                <a:sym typeface="Nunito"/>
              </a:rPr>
              <a:t>Reference: Commonwealth Connect</a:t>
            </a:r>
            <a:endParaRPr sz="800">
              <a:solidFill>
                <a:srgbClr val="FFFFFF"/>
              </a:solidFill>
              <a:latin typeface="Nunito"/>
              <a:ea typeface="Nunito"/>
              <a:cs typeface="Nunito"/>
              <a:sym typeface="Nunito"/>
            </a:endParaRPr>
          </a:p>
        </p:txBody>
      </p:sp>
      <p:sp>
        <p:nvSpPr>
          <p:cNvPr id="138" name="Google Shape;138;p14"/>
          <p:cNvSpPr txBox="1"/>
          <p:nvPr/>
        </p:nvSpPr>
        <p:spPr>
          <a:xfrm>
            <a:off x="610075" y="2050088"/>
            <a:ext cx="8054400" cy="15459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2"/>
              </a:buClr>
              <a:buSzPts val="1800"/>
              <a:buFont typeface="Calibri"/>
              <a:buChar char="★"/>
            </a:pPr>
            <a:r>
              <a:rPr lang="en" sz="1800" dirty="0">
                <a:solidFill>
                  <a:schemeClr val="dk2"/>
                </a:solidFill>
                <a:latin typeface="Calibri"/>
                <a:ea typeface="Calibri"/>
                <a:cs typeface="Calibri"/>
                <a:sym typeface="Calibri"/>
              </a:rPr>
              <a:t>“</a:t>
            </a:r>
            <a:r>
              <a:rPr lang="en" sz="1800" b="1" dirty="0">
                <a:solidFill>
                  <a:schemeClr val="dk2"/>
                </a:solidFill>
                <a:latin typeface="Calibri"/>
                <a:ea typeface="Calibri"/>
                <a:cs typeface="Calibri"/>
                <a:sym typeface="Calibri"/>
              </a:rPr>
              <a:t>The Learning @ Home Gap</a:t>
            </a:r>
            <a:r>
              <a:rPr lang="en" sz="1800" dirty="0">
                <a:solidFill>
                  <a:schemeClr val="dk2"/>
                </a:solidFill>
                <a:latin typeface="Calibri"/>
                <a:ea typeface="Calibri"/>
                <a:cs typeface="Calibri"/>
                <a:sym typeface="Calibri"/>
              </a:rPr>
              <a:t>” describes a multitude of missed learning and life opportunities by students who lack access to technology and/or high-speed, </a:t>
            </a:r>
            <a:r>
              <a:rPr lang="en-US" sz="1800" dirty="0">
                <a:solidFill>
                  <a:schemeClr val="dk2"/>
                </a:solidFill>
                <a:latin typeface="Calibri"/>
                <a:ea typeface="Calibri"/>
                <a:cs typeface="Calibri"/>
                <a:sym typeface="Calibri"/>
              </a:rPr>
              <a:t>broadband</a:t>
            </a:r>
            <a:r>
              <a:rPr lang="en" sz="1800" dirty="0">
                <a:solidFill>
                  <a:schemeClr val="dk2"/>
                </a:solidFill>
                <a:latin typeface="Calibri"/>
                <a:ea typeface="Calibri"/>
                <a:cs typeface="Calibri"/>
                <a:sym typeface="Calibri"/>
              </a:rPr>
              <a:t> internet. </a:t>
            </a:r>
            <a:endParaRPr b="1" dirty="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6"/>
          <p:cNvSpPr txBox="1">
            <a:spLocks noGrp="1"/>
          </p:cNvSpPr>
          <p:nvPr>
            <p:ph type="title"/>
          </p:nvPr>
        </p:nvSpPr>
        <p:spPr>
          <a:xfrm>
            <a:off x="339425" y="467000"/>
            <a:ext cx="84201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rgbClr val="000000"/>
                </a:solidFill>
              </a:rPr>
              <a:t>Countywide Connectivity for Students</a:t>
            </a:r>
            <a:r>
              <a:rPr lang="en"/>
              <a:t>  </a:t>
            </a:r>
            <a:endParaRPr/>
          </a:p>
        </p:txBody>
      </p:sp>
      <p:pic>
        <p:nvPicPr>
          <p:cNvPr id="151" name="Google Shape;151;p16"/>
          <p:cNvPicPr preferRelativeResize="0"/>
          <p:nvPr/>
        </p:nvPicPr>
        <p:blipFill rotWithShape="1">
          <a:blip r:embed="rId3">
            <a:alphaModFix/>
          </a:blip>
          <a:srcRect r="49128"/>
          <a:stretch/>
        </p:blipFill>
        <p:spPr>
          <a:xfrm>
            <a:off x="2493818" y="1105275"/>
            <a:ext cx="3626428" cy="3788975"/>
          </a:xfrm>
          <a:prstGeom prst="rect">
            <a:avLst/>
          </a:prstGeom>
          <a:noFill/>
          <a:ln>
            <a:noFill/>
          </a:ln>
        </p:spPr>
      </p:pic>
      <p:sp>
        <p:nvSpPr>
          <p:cNvPr id="2" name="TextBox 1">
            <a:extLst>
              <a:ext uri="{FF2B5EF4-FFF2-40B4-BE49-F238E27FC236}">
                <a16:creationId xmlns:a16="http://schemas.microsoft.com/office/drawing/2014/main" id="{A87D3ACC-6FC8-490D-9378-72694A2022A0}"/>
              </a:ext>
            </a:extLst>
          </p:cNvPr>
          <p:cNvSpPr txBox="1"/>
          <p:nvPr/>
        </p:nvSpPr>
        <p:spPr>
          <a:xfrm>
            <a:off x="5839098" y="4522611"/>
            <a:ext cx="3769514" cy="307777"/>
          </a:xfrm>
          <a:prstGeom prst="rect">
            <a:avLst/>
          </a:prstGeom>
          <a:noFill/>
        </p:spPr>
        <p:txBody>
          <a:bodyPr wrap="square" rtlCol="0">
            <a:spAutoFit/>
          </a:bodyPr>
          <a:lstStyle/>
          <a:p>
            <a:r>
              <a:rPr lang="en-US" dirty="0"/>
              <a:t>Source: State Broadband Database</a:t>
            </a:r>
          </a:p>
        </p:txBody>
      </p:sp>
      <p:cxnSp>
        <p:nvCxnSpPr>
          <p:cNvPr id="4" name="Straight Arrow Connector 3">
            <a:extLst>
              <a:ext uri="{FF2B5EF4-FFF2-40B4-BE49-F238E27FC236}">
                <a16:creationId xmlns:a16="http://schemas.microsoft.com/office/drawing/2014/main" id="{3BF16141-EA41-4160-9D65-241F82963C65}"/>
              </a:ext>
            </a:extLst>
          </p:cNvPr>
          <p:cNvCxnSpPr/>
          <p:nvPr/>
        </p:nvCxnSpPr>
        <p:spPr>
          <a:xfrm flipV="1">
            <a:off x="4572000" y="2730137"/>
            <a:ext cx="1802674" cy="10450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A62B9B2-2399-4E25-AF7C-6EE677D0BC7A}"/>
              </a:ext>
            </a:extLst>
          </p:cNvPr>
          <p:cNvSpPr txBox="1"/>
          <p:nvPr/>
        </p:nvSpPr>
        <p:spPr>
          <a:xfrm>
            <a:off x="6361611" y="2571750"/>
            <a:ext cx="2168435" cy="307777"/>
          </a:xfrm>
          <a:prstGeom prst="rect">
            <a:avLst/>
          </a:prstGeom>
          <a:noFill/>
        </p:spPr>
        <p:txBody>
          <a:bodyPr wrap="square" rtlCol="0">
            <a:spAutoFit/>
          </a:bodyPr>
          <a:lstStyle/>
          <a:p>
            <a:r>
              <a:rPr lang="en-US" dirty="0"/>
              <a:t>Charlottesville</a:t>
            </a:r>
          </a:p>
        </p:txBody>
      </p:sp>
      <p:cxnSp>
        <p:nvCxnSpPr>
          <p:cNvPr id="8" name="Straight Arrow Connector 7">
            <a:extLst>
              <a:ext uri="{FF2B5EF4-FFF2-40B4-BE49-F238E27FC236}">
                <a16:creationId xmlns:a16="http://schemas.microsoft.com/office/drawing/2014/main" id="{C5D4C354-5A1D-4F30-BA30-CCAD15637AB1}"/>
              </a:ext>
            </a:extLst>
          </p:cNvPr>
          <p:cNvCxnSpPr>
            <a:cxnSpLocks/>
          </p:cNvCxnSpPr>
          <p:nvPr/>
        </p:nvCxnSpPr>
        <p:spPr>
          <a:xfrm>
            <a:off x="4297680" y="3605349"/>
            <a:ext cx="2750618" cy="56228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1D301F7-7775-4FA2-A0AD-4C1A0AA89B6E}"/>
              </a:ext>
            </a:extLst>
          </p:cNvPr>
          <p:cNvSpPr txBox="1"/>
          <p:nvPr/>
        </p:nvSpPr>
        <p:spPr>
          <a:xfrm>
            <a:off x="6753497" y="3788229"/>
            <a:ext cx="1907177" cy="523220"/>
          </a:xfrm>
          <a:prstGeom prst="rect">
            <a:avLst/>
          </a:prstGeom>
          <a:noFill/>
        </p:spPr>
        <p:txBody>
          <a:bodyPr wrap="square" rtlCol="0">
            <a:spAutoFit/>
          </a:bodyPr>
          <a:lstStyle/>
          <a:p>
            <a:pPr algn="ctr"/>
            <a:r>
              <a:rPr lang="en-US" dirty="0"/>
              <a:t>Our Southern Feeder Pattern Area</a:t>
            </a:r>
          </a:p>
        </p:txBody>
      </p:sp>
      <p:cxnSp>
        <p:nvCxnSpPr>
          <p:cNvPr id="10" name="Straight Arrow Connector 9">
            <a:extLst>
              <a:ext uri="{FF2B5EF4-FFF2-40B4-BE49-F238E27FC236}">
                <a16:creationId xmlns:a16="http://schemas.microsoft.com/office/drawing/2014/main" id="{BB44EED0-5DA5-4F3B-A510-D4DA0CDF0819}"/>
              </a:ext>
            </a:extLst>
          </p:cNvPr>
          <p:cNvCxnSpPr>
            <a:cxnSpLocks/>
          </p:cNvCxnSpPr>
          <p:nvPr/>
        </p:nvCxnSpPr>
        <p:spPr>
          <a:xfrm flipH="1">
            <a:off x="1860567" y="1854927"/>
            <a:ext cx="228035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9A5D11C-3CED-4838-83A2-A0EE9046CDD5}"/>
              </a:ext>
            </a:extLst>
          </p:cNvPr>
          <p:cNvSpPr txBox="1"/>
          <p:nvPr/>
        </p:nvSpPr>
        <p:spPr>
          <a:xfrm>
            <a:off x="339425" y="1528354"/>
            <a:ext cx="1913028" cy="523220"/>
          </a:xfrm>
          <a:prstGeom prst="rect">
            <a:avLst/>
          </a:prstGeom>
          <a:noFill/>
        </p:spPr>
        <p:txBody>
          <a:bodyPr wrap="square" rtlCol="0">
            <a:spAutoFit/>
          </a:bodyPr>
          <a:lstStyle/>
          <a:p>
            <a:pPr algn="ctr"/>
            <a:r>
              <a:rPr lang="en-US" dirty="0"/>
              <a:t>Our Northern Feeder Pattern Area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5"/>
          <p:cNvSpPr txBox="1">
            <a:spLocks noGrp="1"/>
          </p:cNvSpPr>
          <p:nvPr>
            <p:ph type="title"/>
          </p:nvPr>
        </p:nvSpPr>
        <p:spPr>
          <a:xfrm>
            <a:off x="1070525" y="371875"/>
            <a:ext cx="7322100" cy="914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b="1" dirty="0">
                <a:solidFill>
                  <a:srgbClr val="000000"/>
                </a:solidFill>
              </a:rPr>
              <a:t>Requirements &amp; Realities</a:t>
            </a:r>
            <a:br>
              <a:rPr lang="en" sz="3600" b="1" dirty="0">
                <a:solidFill>
                  <a:srgbClr val="000000"/>
                </a:solidFill>
              </a:rPr>
            </a:br>
            <a:r>
              <a:rPr lang="en-US" sz="2400" b="1" dirty="0">
                <a:solidFill>
                  <a:srgbClr val="000000"/>
                </a:solidFill>
              </a:rPr>
              <a:t>ACPS Educational Broadband Services (EBS)</a:t>
            </a:r>
            <a:endParaRPr sz="2400" b="1" dirty="0">
              <a:solidFill>
                <a:srgbClr val="000000"/>
              </a:solidFill>
            </a:endParaRPr>
          </a:p>
        </p:txBody>
      </p:sp>
      <p:sp>
        <p:nvSpPr>
          <p:cNvPr id="144" name="Google Shape;144;p15"/>
          <p:cNvSpPr txBox="1">
            <a:spLocks noGrp="1"/>
          </p:cNvSpPr>
          <p:nvPr>
            <p:ph type="body" idx="1"/>
          </p:nvPr>
        </p:nvSpPr>
        <p:spPr>
          <a:xfrm>
            <a:off x="3684237" y="1560252"/>
            <a:ext cx="4708387" cy="35760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000000"/>
              </a:buClr>
              <a:buSzPts val="1400"/>
              <a:buFont typeface="Arial"/>
              <a:buChar char="●"/>
            </a:pPr>
            <a:r>
              <a:rPr lang="en" sz="1400" dirty="0">
                <a:solidFill>
                  <a:srgbClr val="000000"/>
                </a:solidFill>
                <a:latin typeface="Arial"/>
                <a:ea typeface="Arial"/>
                <a:cs typeface="Arial"/>
                <a:sym typeface="Arial"/>
              </a:rPr>
              <a:t>Climbing contractors </a:t>
            </a:r>
            <a:r>
              <a:rPr lang="en-US" sz="1400" dirty="0">
                <a:solidFill>
                  <a:srgbClr val="000000"/>
                </a:solidFill>
                <a:latin typeface="Arial"/>
                <a:ea typeface="Arial"/>
                <a:cs typeface="Arial"/>
                <a:sym typeface="Arial"/>
              </a:rPr>
              <a:t>required </a:t>
            </a:r>
            <a:r>
              <a:rPr lang="en" sz="1400" dirty="0">
                <a:solidFill>
                  <a:srgbClr val="000000"/>
                </a:solidFill>
                <a:latin typeface="Arial"/>
                <a:ea typeface="Arial"/>
                <a:cs typeface="Arial"/>
                <a:sym typeface="Arial"/>
              </a:rPr>
              <a:t>for most installs</a:t>
            </a:r>
            <a:br>
              <a:rPr lang="en" sz="1400" dirty="0">
                <a:solidFill>
                  <a:srgbClr val="000000"/>
                </a:solidFill>
                <a:latin typeface="Arial"/>
                <a:ea typeface="Arial"/>
                <a:cs typeface="Arial"/>
                <a:sym typeface="Arial"/>
              </a:rPr>
            </a:br>
            <a:endParaRPr sz="1400" dirty="0">
              <a:solidFill>
                <a:srgbClr val="000000"/>
              </a:solidFill>
              <a:latin typeface="Arial"/>
              <a:ea typeface="Arial"/>
              <a:cs typeface="Arial"/>
              <a:sym typeface="Arial"/>
            </a:endParaRPr>
          </a:p>
          <a:p>
            <a:pPr marL="457200" lvl="0" indent="-317500" algn="l" rtl="0">
              <a:spcBef>
                <a:spcPts val="0"/>
              </a:spcBef>
              <a:spcAft>
                <a:spcPts val="0"/>
              </a:spcAft>
              <a:buClr>
                <a:srgbClr val="000000"/>
              </a:buClr>
              <a:buSzPts val="1400"/>
              <a:buFont typeface="Arial"/>
              <a:buChar char="●"/>
            </a:pPr>
            <a:r>
              <a:rPr lang="en" sz="1400" dirty="0">
                <a:solidFill>
                  <a:srgbClr val="000000"/>
                </a:solidFill>
                <a:latin typeface="Arial"/>
                <a:ea typeface="Arial"/>
                <a:cs typeface="Arial"/>
                <a:sym typeface="Arial"/>
              </a:rPr>
              <a:t>Dependent on high speed fiber in proximity</a:t>
            </a:r>
            <a:br>
              <a:rPr lang="en" sz="1400" dirty="0">
                <a:solidFill>
                  <a:srgbClr val="000000"/>
                </a:solidFill>
                <a:latin typeface="Arial"/>
                <a:ea typeface="Arial"/>
                <a:cs typeface="Arial"/>
                <a:sym typeface="Arial"/>
              </a:rPr>
            </a:br>
            <a:r>
              <a:rPr lang="en" sz="1400" dirty="0">
                <a:solidFill>
                  <a:srgbClr val="000000"/>
                </a:solidFill>
                <a:latin typeface="Arial"/>
                <a:ea typeface="Arial"/>
                <a:cs typeface="Arial"/>
                <a:sym typeface="Arial"/>
              </a:rPr>
              <a:t> </a:t>
            </a:r>
            <a:endParaRPr sz="1400" dirty="0">
              <a:solidFill>
                <a:srgbClr val="000000"/>
              </a:solidFill>
              <a:latin typeface="Arial"/>
              <a:ea typeface="Arial"/>
              <a:cs typeface="Arial"/>
              <a:sym typeface="Arial"/>
            </a:endParaRPr>
          </a:p>
          <a:p>
            <a:pPr marL="457200" lvl="0" indent="-317500" algn="l" rtl="0">
              <a:spcBef>
                <a:spcPts val="0"/>
              </a:spcBef>
              <a:spcAft>
                <a:spcPts val="0"/>
              </a:spcAft>
              <a:buClr>
                <a:srgbClr val="000000"/>
              </a:buClr>
              <a:buSzPts val="1400"/>
              <a:buFont typeface="Arial"/>
              <a:buChar char="●"/>
            </a:pPr>
            <a:r>
              <a:rPr lang="en" sz="1400" dirty="0">
                <a:solidFill>
                  <a:srgbClr val="000000"/>
                </a:solidFill>
                <a:latin typeface="Arial"/>
                <a:ea typeface="Arial"/>
                <a:cs typeface="Arial"/>
                <a:sym typeface="Arial"/>
              </a:rPr>
              <a:t>Electrical installation dependencies </a:t>
            </a:r>
            <a:r>
              <a:rPr lang="en-US" sz="1400" dirty="0">
                <a:solidFill>
                  <a:srgbClr val="000000"/>
                </a:solidFill>
                <a:latin typeface="Arial"/>
                <a:ea typeface="Arial"/>
                <a:cs typeface="Arial"/>
                <a:sym typeface="Arial"/>
              </a:rPr>
              <a:t>exist</a:t>
            </a:r>
            <a:endParaRPr sz="1400" dirty="0">
              <a:solidFill>
                <a:srgbClr val="000000"/>
              </a:solidFill>
              <a:latin typeface="Arial"/>
              <a:ea typeface="Arial"/>
              <a:cs typeface="Arial"/>
              <a:sym typeface="Arial"/>
            </a:endParaRPr>
          </a:p>
          <a:p>
            <a:pPr marL="457200" lvl="0" indent="0" algn="l" rtl="0">
              <a:spcBef>
                <a:spcPts val="0"/>
              </a:spcBef>
              <a:spcAft>
                <a:spcPts val="0"/>
              </a:spcAft>
              <a:buNone/>
            </a:pPr>
            <a:endParaRPr sz="1400" dirty="0">
              <a:solidFill>
                <a:srgbClr val="000000"/>
              </a:solidFill>
              <a:latin typeface="Arial"/>
              <a:ea typeface="Arial"/>
              <a:cs typeface="Arial"/>
              <a:sym typeface="Arial"/>
            </a:endParaRPr>
          </a:p>
          <a:p>
            <a:pPr marL="457200" lvl="0" indent="-317500" algn="l" rtl="0">
              <a:spcBef>
                <a:spcPts val="0"/>
              </a:spcBef>
              <a:spcAft>
                <a:spcPts val="0"/>
              </a:spcAft>
              <a:buClr>
                <a:srgbClr val="000000"/>
              </a:buClr>
              <a:buSzPts val="1400"/>
              <a:buFont typeface="Arial"/>
              <a:buChar char="●"/>
            </a:pPr>
            <a:r>
              <a:rPr lang="en" sz="1400" dirty="0">
                <a:solidFill>
                  <a:srgbClr val="000000"/>
                </a:solidFill>
                <a:latin typeface="Arial"/>
                <a:ea typeface="Arial"/>
                <a:cs typeface="Arial"/>
                <a:sym typeface="Arial"/>
              </a:rPr>
              <a:t>Questions about towers on school properties</a:t>
            </a:r>
            <a:endParaRPr sz="1400" dirty="0">
              <a:solidFill>
                <a:srgbClr val="000000"/>
              </a:solidFill>
              <a:latin typeface="Arial"/>
              <a:ea typeface="Arial"/>
              <a:cs typeface="Arial"/>
              <a:sym typeface="Arial"/>
            </a:endParaRPr>
          </a:p>
          <a:p>
            <a:pPr marL="457200" lvl="0" indent="0" algn="l" rtl="0">
              <a:spcBef>
                <a:spcPts val="0"/>
              </a:spcBef>
              <a:spcAft>
                <a:spcPts val="0"/>
              </a:spcAft>
              <a:buNone/>
            </a:pPr>
            <a:endParaRPr sz="1400" dirty="0">
              <a:solidFill>
                <a:srgbClr val="000000"/>
              </a:solidFill>
              <a:latin typeface="Arial"/>
              <a:ea typeface="Arial"/>
              <a:cs typeface="Arial"/>
              <a:sym typeface="Arial"/>
            </a:endParaRPr>
          </a:p>
          <a:p>
            <a:pPr marL="457200" lvl="0" indent="-317500" algn="l" rtl="0">
              <a:spcBef>
                <a:spcPts val="0"/>
              </a:spcBef>
              <a:spcAft>
                <a:spcPts val="0"/>
              </a:spcAft>
              <a:buClr>
                <a:srgbClr val="000000"/>
              </a:buClr>
              <a:buSzPts val="1400"/>
              <a:buFont typeface="Arial"/>
              <a:buChar char="●"/>
            </a:pPr>
            <a:r>
              <a:rPr lang="en" sz="1400" dirty="0">
                <a:solidFill>
                  <a:srgbClr val="000000"/>
                </a:solidFill>
                <a:latin typeface="Arial"/>
                <a:ea typeface="Arial"/>
                <a:cs typeface="Arial"/>
                <a:sym typeface="Arial"/>
              </a:rPr>
              <a:t>Departmental staff availability for infrastructure installations</a:t>
            </a:r>
            <a:br>
              <a:rPr lang="en" sz="1400" dirty="0">
                <a:solidFill>
                  <a:srgbClr val="000000"/>
                </a:solidFill>
                <a:latin typeface="Arial"/>
                <a:ea typeface="Arial"/>
                <a:cs typeface="Arial"/>
                <a:sym typeface="Arial"/>
              </a:rPr>
            </a:br>
            <a:endParaRPr sz="1400" dirty="0">
              <a:solidFill>
                <a:srgbClr val="000000"/>
              </a:solidFill>
              <a:latin typeface="Arial"/>
              <a:ea typeface="Arial"/>
              <a:cs typeface="Arial"/>
              <a:sym typeface="Arial"/>
            </a:endParaRPr>
          </a:p>
          <a:p>
            <a:pPr marL="457200" lvl="0" indent="-317500" algn="l" rtl="0">
              <a:spcBef>
                <a:spcPts val="0"/>
              </a:spcBef>
              <a:spcAft>
                <a:spcPts val="0"/>
              </a:spcAft>
              <a:buClr>
                <a:srgbClr val="000000"/>
              </a:buClr>
              <a:buSzPts val="1400"/>
              <a:buFont typeface="Arial"/>
              <a:buChar char="●"/>
            </a:pPr>
            <a:r>
              <a:rPr lang="en" sz="1400" dirty="0">
                <a:solidFill>
                  <a:srgbClr val="000000"/>
                </a:solidFill>
                <a:latin typeface="Arial"/>
                <a:ea typeface="Arial"/>
                <a:cs typeface="Arial"/>
                <a:sym typeface="Arial"/>
              </a:rPr>
              <a:t>T</a:t>
            </a:r>
            <a:r>
              <a:rPr lang="en-US" sz="1400" dirty="0">
                <a:solidFill>
                  <a:srgbClr val="000000"/>
                </a:solidFill>
                <a:latin typeface="Arial"/>
                <a:ea typeface="Arial"/>
                <a:cs typeface="Arial"/>
                <a:sym typeface="Arial"/>
              </a:rPr>
              <a:t>o</a:t>
            </a:r>
            <a:r>
              <a:rPr lang="en" sz="1400" dirty="0">
                <a:solidFill>
                  <a:srgbClr val="000000"/>
                </a:solidFill>
                <a:latin typeface="Arial"/>
                <a:ea typeface="Arial"/>
                <a:cs typeface="Arial"/>
                <a:sym typeface="Arial"/>
              </a:rPr>
              <a:t>p</a:t>
            </a:r>
            <a:r>
              <a:rPr lang="en-US" sz="1400" dirty="0">
                <a:solidFill>
                  <a:srgbClr val="000000"/>
                </a:solidFill>
                <a:latin typeface="Arial"/>
                <a:ea typeface="Arial"/>
                <a:cs typeface="Arial"/>
                <a:sym typeface="Arial"/>
              </a:rPr>
              <a:t>o</a:t>
            </a:r>
            <a:r>
              <a:rPr lang="en" sz="1400" dirty="0">
                <a:solidFill>
                  <a:srgbClr val="000000"/>
                </a:solidFill>
                <a:latin typeface="Arial"/>
                <a:ea typeface="Arial"/>
                <a:cs typeface="Arial"/>
                <a:sym typeface="Arial"/>
              </a:rPr>
              <a:t>graphical challenges</a:t>
            </a:r>
            <a:endParaRPr sz="1400" dirty="0">
              <a:solidFill>
                <a:srgbClr val="000000"/>
              </a:solidFill>
              <a:latin typeface="Arial"/>
              <a:ea typeface="Arial"/>
              <a:cs typeface="Arial"/>
              <a:sym typeface="Arial"/>
            </a:endParaRPr>
          </a:p>
          <a:p>
            <a:pPr marL="0" lvl="0" indent="0" algn="l" rtl="0">
              <a:spcBef>
                <a:spcPts val="0"/>
              </a:spcBef>
              <a:spcAft>
                <a:spcPts val="0"/>
              </a:spcAft>
              <a:buNone/>
            </a:pPr>
            <a:endParaRPr sz="1400" dirty="0">
              <a:solidFill>
                <a:srgbClr val="000000"/>
              </a:solidFill>
              <a:latin typeface="Arial"/>
              <a:ea typeface="Arial"/>
              <a:cs typeface="Arial"/>
              <a:sym typeface="Arial"/>
            </a:endParaRPr>
          </a:p>
          <a:p>
            <a:pPr marL="457200" lvl="0" indent="0" algn="l" rtl="0">
              <a:spcBef>
                <a:spcPts val="0"/>
              </a:spcBef>
              <a:spcAft>
                <a:spcPts val="0"/>
              </a:spcAft>
              <a:buNone/>
            </a:pPr>
            <a:br>
              <a:rPr lang="en" sz="1400" dirty="0">
                <a:solidFill>
                  <a:srgbClr val="000000"/>
                </a:solidFill>
                <a:latin typeface="Arial"/>
                <a:ea typeface="Arial"/>
                <a:cs typeface="Arial"/>
                <a:sym typeface="Arial"/>
              </a:rPr>
            </a:br>
            <a:endParaRPr sz="1400" dirty="0">
              <a:solidFill>
                <a:srgbClr val="000000"/>
              </a:solidFill>
              <a:latin typeface="Arial"/>
              <a:ea typeface="Arial"/>
              <a:cs typeface="Arial"/>
              <a:sym typeface="Arial"/>
            </a:endParaRPr>
          </a:p>
          <a:p>
            <a:pPr marL="0" lvl="0" indent="0" algn="l" rtl="0">
              <a:spcBef>
                <a:spcPts val="0"/>
              </a:spcBef>
              <a:spcAft>
                <a:spcPts val="1600"/>
              </a:spcAft>
              <a:buNone/>
            </a:pPr>
            <a:endParaRPr dirty="0">
              <a:solidFill>
                <a:srgbClr val="000000"/>
              </a:solidFill>
            </a:endParaRPr>
          </a:p>
        </p:txBody>
      </p:sp>
      <p:pic>
        <p:nvPicPr>
          <p:cNvPr id="145" name="Google Shape;145;p15"/>
          <p:cNvPicPr preferRelativeResize="0"/>
          <p:nvPr/>
        </p:nvPicPr>
        <p:blipFill>
          <a:blip r:embed="rId3">
            <a:alphaModFix/>
          </a:blip>
          <a:stretch>
            <a:fillRect/>
          </a:stretch>
        </p:blipFill>
        <p:spPr>
          <a:xfrm rot="5400000">
            <a:off x="1043506" y="2090949"/>
            <a:ext cx="2693844" cy="203891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8"/>
          <p:cNvSpPr txBox="1">
            <a:spLocks noGrp="1"/>
          </p:cNvSpPr>
          <p:nvPr>
            <p:ph type="title"/>
          </p:nvPr>
        </p:nvSpPr>
        <p:spPr>
          <a:xfrm>
            <a:off x="659000" y="177800"/>
            <a:ext cx="7826100" cy="914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b="1">
                <a:solidFill>
                  <a:srgbClr val="000000"/>
                </a:solidFill>
              </a:rPr>
              <a:t>Current Equipment State</a:t>
            </a:r>
            <a:endParaRPr sz="3600" b="1">
              <a:solidFill>
                <a:srgbClr val="000000"/>
              </a:solidFill>
            </a:endParaRPr>
          </a:p>
        </p:txBody>
      </p:sp>
      <p:graphicFrame>
        <p:nvGraphicFramePr>
          <p:cNvPr id="162" name="Google Shape;162;p18"/>
          <p:cNvGraphicFramePr/>
          <p:nvPr/>
        </p:nvGraphicFramePr>
        <p:xfrm>
          <a:off x="659000" y="975025"/>
          <a:ext cx="7825975" cy="3816150"/>
        </p:xfrm>
        <a:graphic>
          <a:graphicData uri="http://schemas.openxmlformats.org/drawingml/2006/table">
            <a:tbl>
              <a:tblPr>
                <a:noFill/>
                <a:tableStyleId>{999B6BA3-0ABC-419A-8615-7D9A0EE9B6F2}</a:tableStyleId>
              </a:tblPr>
              <a:tblGrid>
                <a:gridCol w="1555075">
                  <a:extLst>
                    <a:ext uri="{9D8B030D-6E8A-4147-A177-3AD203B41FA5}">
                      <a16:colId xmlns:a16="http://schemas.microsoft.com/office/drawing/2014/main" val="20000"/>
                    </a:ext>
                  </a:extLst>
                </a:gridCol>
                <a:gridCol w="1567725">
                  <a:extLst>
                    <a:ext uri="{9D8B030D-6E8A-4147-A177-3AD203B41FA5}">
                      <a16:colId xmlns:a16="http://schemas.microsoft.com/office/drawing/2014/main" val="20001"/>
                    </a:ext>
                  </a:extLst>
                </a:gridCol>
                <a:gridCol w="1567725">
                  <a:extLst>
                    <a:ext uri="{9D8B030D-6E8A-4147-A177-3AD203B41FA5}">
                      <a16:colId xmlns:a16="http://schemas.microsoft.com/office/drawing/2014/main" val="20002"/>
                    </a:ext>
                  </a:extLst>
                </a:gridCol>
                <a:gridCol w="1567725">
                  <a:extLst>
                    <a:ext uri="{9D8B030D-6E8A-4147-A177-3AD203B41FA5}">
                      <a16:colId xmlns:a16="http://schemas.microsoft.com/office/drawing/2014/main" val="20003"/>
                    </a:ext>
                  </a:extLst>
                </a:gridCol>
                <a:gridCol w="1567725">
                  <a:extLst>
                    <a:ext uri="{9D8B030D-6E8A-4147-A177-3AD203B41FA5}">
                      <a16:colId xmlns:a16="http://schemas.microsoft.com/office/drawing/2014/main" val="20004"/>
                    </a:ext>
                  </a:extLst>
                </a:gridCol>
              </a:tblGrid>
              <a:tr h="825900">
                <a:tc>
                  <a:txBody>
                    <a:bodyPr/>
                    <a:lstStyle/>
                    <a:p>
                      <a:pPr marL="0" lvl="0" indent="0" algn="ctr" rtl="0">
                        <a:spcBef>
                          <a:spcPts val="0"/>
                        </a:spcBef>
                        <a:spcAft>
                          <a:spcPts val="0"/>
                        </a:spcAft>
                        <a:buNone/>
                      </a:pPr>
                      <a:r>
                        <a:rPr lang="en" b="1"/>
                        <a:t>School Location</a:t>
                      </a:r>
                      <a:endParaRPr b="1"/>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B7B7B7"/>
                    </a:solidFill>
                  </a:tcPr>
                </a:tc>
                <a:tc>
                  <a:txBody>
                    <a:bodyPr/>
                    <a:lstStyle/>
                    <a:p>
                      <a:pPr marL="0" lvl="0" indent="0" algn="ctr" rtl="0">
                        <a:spcBef>
                          <a:spcPts val="0"/>
                        </a:spcBef>
                        <a:spcAft>
                          <a:spcPts val="0"/>
                        </a:spcAft>
                        <a:buNone/>
                      </a:pPr>
                      <a:r>
                        <a:rPr lang="en" b="1"/>
                        <a:t>Location </a:t>
                      </a:r>
                      <a:endParaRPr b="1"/>
                    </a:p>
                    <a:p>
                      <a:pPr marL="0" lvl="0" indent="0" algn="ctr" rtl="0">
                        <a:spcBef>
                          <a:spcPts val="0"/>
                        </a:spcBef>
                        <a:spcAft>
                          <a:spcPts val="0"/>
                        </a:spcAft>
                        <a:buNone/>
                      </a:pPr>
                      <a:r>
                        <a:rPr lang="en" b="1"/>
                        <a:t>Type</a:t>
                      </a:r>
                      <a:endParaRPr b="1"/>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B7B7B7"/>
                    </a:solidFill>
                  </a:tcPr>
                </a:tc>
                <a:tc>
                  <a:txBody>
                    <a:bodyPr/>
                    <a:lstStyle/>
                    <a:p>
                      <a:pPr marL="0" lvl="0" indent="0" algn="ctr" rtl="0">
                        <a:spcBef>
                          <a:spcPts val="0"/>
                        </a:spcBef>
                        <a:spcAft>
                          <a:spcPts val="0"/>
                        </a:spcAft>
                        <a:buNone/>
                      </a:pPr>
                      <a:r>
                        <a:rPr lang="en" b="1"/>
                        <a:t>Range </a:t>
                      </a:r>
                      <a:br>
                        <a:rPr lang="en" b="1"/>
                      </a:br>
                      <a:r>
                        <a:rPr lang="en" b="1"/>
                        <a:t>Based on Avg. Topography</a:t>
                      </a:r>
                      <a:endParaRPr b="1"/>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B7B7B7"/>
                    </a:solidFill>
                  </a:tcPr>
                </a:tc>
                <a:tc>
                  <a:txBody>
                    <a:bodyPr/>
                    <a:lstStyle/>
                    <a:p>
                      <a:pPr marL="0" lvl="0" indent="0" algn="ctr" rtl="0">
                        <a:spcBef>
                          <a:spcPts val="0"/>
                        </a:spcBef>
                        <a:spcAft>
                          <a:spcPts val="0"/>
                        </a:spcAft>
                        <a:buNone/>
                      </a:pPr>
                      <a:r>
                        <a:rPr lang="en" b="1"/>
                        <a:t>Connection Speeds</a:t>
                      </a:r>
                      <a:endParaRPr b="1"/>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B7B7B7"/>
                    </a:solidFill>
                  </a:tcPr>
                </a:tc>
                <a:tc>
                  <a:txBody>
                    <a:bodyPr/>
                    <a:lstStyle/>
                    <a:p>
                      <a:pPr marL="0" lvl="0" indent="0" algn="ctr" rtl="0">
                        <a:spcBef>
                          <a:spcPts val="0"/>
                        </a:spcBef>
                        <a:spcAft>
                          <a:spcPts val="0"/>
                        </a:spcAft>
                        <a:buNone/>
                      </a:pPr>
                      <a:r>
                        <a:rPr lang="en" b="1"/>
                        <a:t>Status of Service</a:t>
                      </a:r>
                      <a:endParaRPr b="1"/>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645125">
                <a:tc>
                  <a:txBody>
                    <a:bodyPr/>
                    <a:lstStyle/>
                    <a:p>
                      <a:pPr marL="0" lvl="0" indent="0" algn="l" rtl="0">
                        <a:spcBef>
                          <a:spcPts val="0"/>
                        </a:spcBef>
                        <a:spcAft>
                          <a:spcPts val="0"/>
                        </a:spcAft>
                        <a:buNone/>
                      </a:pPr>
                      <a:r>
                        <a:rPr lang="en"/>
                        <a:t>Agnor-Hurt</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Roof</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1 mile</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a:t>Avg. 3-10 Mbps</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Identifying Students</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45125">
                <a:tc>
                  <a:txBody>
                    <a:bodyPr/>
                    <a:lstStyle/>
                    <a:p>
                      <a:pPr marL="0" lvl="0" indent="0" algn="l" rtl="0">
                        <a:spcBef>
                          <a:spcPts val="0"/>
                        </a:spcBef>
                        <a:spcAft>
                          <a:spcPts val="0"/>
                        </a:spcAft>
                        <a:buNone/>
                      </a:pPr>
                      <a:r>
                        <a:rPr lang="en"/>
                        <a:t>Albemarle High</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125’ Tower</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2 miles</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a:t>Avg. 3-10 Mbps</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Power &amp; Fiber Construction</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645125">
                <a:tc>
                  <a:txBody>
                    <a:bodyPr/>
                    <a:lstStyle/>
                    <a:p>
                      <a:pPr marL="0" lvl="0" indent="0" algn="l" rtl="0">
                        <a:spcBef>
                          <a:spcPts val="0"/>
                        </a:spcBef>
                        <a:spcAft>
                          <a:spcPts val="0"/>
                        </a:spcAft>
                        <a:buNone/>
                      </a:pPr>
                      <a:r>
                        <a:rPr lang="en"/>
                        <a:t>Carter’s Mountain </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ECC Tower 140’ Elevation</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Approx. 9 miles</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a:t>Avg. 3-10 Mbps</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100 units at Southwood </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45125">
                <a:tc>
                  <a:txBody>
                    <a:bodyPr/>
                    <a:lstStyle/>
                    <a:p>
                      <a:pPr marL="0" lvl="0" indent="0" algn="l" rtl="0">
                        <a:spcBef>
                          <a:spcPts val="0"/>
                        </a:spcBef>
                        <a:spcAft>
                          <a:spcPts val="0"/>
                        </a:spcAft>
                        <a:buNone/>
                      </a:pPr>
                      <a:r>
                        <a:rPr lang="en"/>
                        <a:t>Scottsville</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Roof</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1 mile</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a:t>Avg. 3-10 Mbps</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 Identifying Students</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09750">
                <a:tc>
                  <a:txBody>
                    <a:bodyPr/>
                    <a:lstStyle/>
                    <a:p>
                      <a:pPr marL="0" lvl="0" indent="0" algn="l" rtl="0">
                        <a:spcBef>
                          <a:spcPts val="0"/>
                        </a:spcBef>
                        <a:spcAft>
                          <a:spcPts val="0"/>
                        </a:spcAft>
                        <a:buNone/>
                      </a:pPr>
                      <a:r>
                        <a:rPr lang="en"/>
                        <a:t>Western</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100’ Tower</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1-2 miles</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a:t>Avg. 3-10 Mbps</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In process</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9"/>
          <p:cNvSpPr txBox="1">
            <a:spLocks noGrp="1"/>
          </p:cNvSpPr>
          <p:nvPr>
            <p:ph type="title"/>
          </p:nvPr>
        </p:nvSpPr>
        <p:spPr>
          <a:xfrm>
            <a:off x="797925" y="393750"/>
            <a:ext cx="7548000" cy="69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a:solidFill>
                  <a:srgbClr val="000000"/>
                </a:solidFill>
              </a:rPr>
              <a:t>Future Possibilities</a:t>
            </a:r>
            <a:endParaRPr sz="3600">
              <a:solidFill>
                <a:srgbClr val="000000"/>
              </a:solidFill>
            </a:endParaRPr>
          </a:p>
        </p:txBody>
      </p:sp>
      <p:graphicFrame>
        <p:nvGraphicFramePr>
          <p:cNvPr id="168" name="Google Shape;168;p19"/>
          <p:cNvGraphicFramePr/>
          <p:nvPr/>
        </p:nvGraphicFramePr>
        <p:xfrm>
          <a:off x="797925" y="1168700"/>
          <a:ext cx="7548125" cy="3827255"/>
        </p:xfrm>
        <a:graphic>
          <a:graphicData uri="http://schemas.openxmlformats.org/drawingml/2006/table">
            <a:tbl>
              <a:tblPr>
                <a:noFill/>
                <a:tableStyleId>{999B6BA3-0ABC-419A-8615-7D9A0EE9B6F2}</a:tableStyleId>
              </a:tblPr>
              <a:tblGrid>
                <a:gridCol w="1509625">
                  <a:extLst>
                    <a:ext uri="{9D8B030D-6E8A-4147-A177-3AD203B41FA5}">
                      <a16:colId xmlns:a16="http://schemas.microsoft.com/office/drawing/2014/main" val="20000"/>
                    </a:ext>
                  </a:extLst>
                </a:gridCol>
                <a:gridCol w="1509625">
                  <a:extLst>
                    <a:ext uri="{9D8B030D-6E8A-4147-A177-3AD203B41FA5}">
                      <a16:colId xmlns:a16="http://schemas.microsoft.com/office/drawing/2014/main" val="20001"/>
                    </a:ext>
                  </a:extLst>
                </a:gridCol>
                <a:gridCol w="1509625">
                  <a:extLst>
                    <a:ext uri="{9D8B030D-6E8A-4147-A177-3AD203B41FA5}">
                      <a16:colId xmlns:a16="http://schemas.microsoft.com/office/drawing/2014/main" val="20002"/>
                    </a:ext>
                  </a:extLst>
                </a:gridCol>
                <a:gridCol w="1509625">
                  <a:extLst>
                    <a:ext uri="{9D8B030D-6E8A-4147-A177-3AD203B41FA5}">
                      <a16:colId xmlns:a16="http://schemas.microsoft.com/office/drawing/2014/main" val="20003"/>
                    </a:ext>
                  </a:extLst>
                </a:gridCol>
                <a:gridCol w="1509625">
                  <a:extLst>
                    <a:ext uri="{9D8B030D-6E8A-4147-A177-3AD203B41FA5}">
                      <a16:colId xmlns:a16="http://schemas.microsoft.com/office/drawing/2014/main" val="20004"/>
                    </a:ext>
                  </a:extLst>
                </a:gridCol>
              </a:tblGrid>
              <a:tr h="958300">
                <a:tc>
                  <a:txBody>
                    <a:bodyPr/>
                    <a:lstStyle/>
                    <a:p>
                      <a:pPr marL="0" lvl="0" indent="0" algn="ctr" rtl="0">
                        <a:spcBef>
                          <a:spcPts val="0"/>
                        </a:spcBef>
                        <a:spcAft>
                          <a:spcPts val="0"/>
                        </a:spcAft>
                        <a:buNone/>
                      </a:pPr>
                      <a:r>
                        <a:rPr lang="en" b="1"/>
                        <a:t>School Location</a:t>
                      </a:r>
                      <a:endParaRPr b="1"/>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B7B7B7"/>
                    </a:solidFill>
                  </a:tcPr>
                </a:tc>
                <a:tc>
                  <a:txBody>
                    <a:bodyPr/>
                    <a:lstStyle/>
                    <a:p>
                      <a:pPr marL="0" lvl="0" indent="0" algn="ctr" rtl="0">
                        <a:spcBef>
                          <a:spcPts val="0"/>
                        </a:spcBef>
                        <a:spcAft>
                          <a:spcPts val="0"/>
                        </a:spcAft>
                        <a:buNone/>
                      </a:pPr>
                      <a:r>
                        <a:rPr lang="en" b="1"/>
                        <a:t>Location </a:t>
                      </a:r>
                      <a:endParaRPr b="1"/>
                    </a:p>
                    <a:p>
                      <a:pPr marL="0" lvl="0" indent="0" algn="ctr" rtl="0">
                        <a:spcBef>
                          <a:spcPts val="0"/>
                        </a:spcBef>
                        <a:spcAft>
                          <a:spcPts val="0"/>
                        </a:spcAft>
                        <a:buNone/>
                      </a:pPr>
                      <a:r>
                        <a:rPr lang="en" b="1"/>
                        <a:t>Type</a:t>
                      </a:r>
                      <a:endParaRPr b="1"/>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B7B7B7"/>
                    </a:solidFill>
                  </a:tcPr>
                </a:tc>
                <a:tc>
                  <a:txBody>
                    <a:bodyPr/>
                    <a:lstStyle/>
                    <a:p>
                      <a:pPr marL="0" lvl="0" indent="0" algn="ctr" rtl="0">
                        <a:spcBef>
                          <a:spcPts val="0"/>
                        </a:spcBef>
                        <a:spcAft>
                          <a:spcPts val="0"/>
                        </a:spcAft>
                        <a:buNone/>
                      </a:pPr>
                      <a:r>
                        <a:rPr lang="en" b="1"/>
                        <a:t>Range </a:t>
                      </a:r>
                      <a:br>
                        <a:rPr lang="en" b="1"/>
                      </a:br>
                      <a:r>
                        <a:rPr lang="en" b="1"/>
                        <a:t>Based on Avg. Topography</a:t>
                      </a:r>
                      <a:endParaRPr b="1"/>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B7B7B7"/>
                    </a:solidFill>
                  </a:tcPr>
                </a:tc>
                <a:tc>
                  <a:txBody>
                    <a:bodyPr/>
                    <a:lstStyle/>
                    <a:p>
                      <a:pPr marL="0" lvl="0" indent="0" algn="ctr" rtl="0">
                        <a:spcBef>
                          <a:spcPts val="0"/>
                        </a:spcBef>
                        <a:spcAft>
                          <a:spcPts val="0"/>
                        </a:spcAft>
                        <a:buNone/>
                      </a:pPr>
                      <a:r>
                        <a:rPr lang="en" b="1"/>
                        <a:t>Connection Speeds</a:t>
                      </a:r>
                      <a:endParaRPr b="1"/>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B7B7B7"/>
                    </a:solidFill>
                  </a:tcPr>
                </a:tc>
                <a:tc>
                  <a:txBody>
                    <a:bodyPr/>
                    <a:lstStyle/>
                    <a:p>
                      <a:pPr marL="0" lvl="0" indent="0" algn="ctr" rtl="0">
                        <a:spcBef>
                          <a:spcPts val="0"/>
                        </a:spcBef>
                        <a:spcAft>
                          <a:spcPts val="0"/>
                        </a:spcAft>
                        <a:buNone/>
                      </a:pPr>
                      <a:r>
                        <a:rPr lang="en" b="1"/>
                        <a:t>Status of Service</a:t>
                      </a:r>
                      <a:endParaRPr b="1"/>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700625">
                <a:tc>
                  <a:txBody>
                    <a:bodyPr/>
                    <a:lstStyle/>
                    <a:p>
                      <a:pPr marL="0" lvl="0" indent="0" algn="ctr" rtl="0">
                        <a:spcBef>
                          <a:spcPts val="0"/>
                        </a:spcBef>
                        <a:spcAft>
                          <a:spcPts val="0"/>
                        </a:spcAft>
                        <a:buNone/>
                      </a:pPr>
                      <a:r>
                        <a:rPr lang="en"/>
                        <a:t>Buck’s Elbow Tower</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140’ Tower</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Approx. 9 miles</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a:t>Avg. 3-10 Mbps</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Under Construction/ Reserved Space</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700625">
                <a:tc>
                  <a:txBody>
                    <a:bodyPr/>
                    <a:lstStyle/>
                    <a:p>
                      <a:pPr marL="0" lvl="0" indent="0" algn="ctr" rtl="0">
                        <a:spcBef>
                          <a:spcPts val="0"/>
                        </a:spcBef>
                        <a:spcAft>
                          <a:spcPts val="0"/>
                        </a:spcAft>
                        <a:buNone/>
                      </a:pPr>
                      <a:r>
                        <a:rPr lang="en"/>
                        <a:t>Peter’s Mountain</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120’ Tower</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Approx. 9 miles</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a:t>Avg. 3-10 Mbps</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Awaiting Space on Tower</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700625">
                <a:tc>
                  <a:txBody>
                    <a:bodyPr/>
                    <a:lstStyle/>
                    <a:p>
                      <a:pPr marL="0" lvl="0" indent="0" algn="ctr" rtl="0">
                        <a:spcBef>
                          <a:spcPts val="0"/>
                        </a:spcBef>
                        <a:spcAft>
                          <a:spcPts val="0"/>
                        </a:spcAft>
                        <a:buNone/>
                      </a:pPr>
                      <a:r>
                        <a:rPr lang="en"/>
                        <a:t>Fan Mountain</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120’ Tower</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a:t> Approx.  3 miles</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a:t>Avg. 3-10 Mbps</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Awaiting Space on Tower</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700625">
                <a:tc>
                  <a:txBody>
                    <a:bodyPr/>
                    <a:lstStyle/>
                    <a:p>
                      <a:pPr marL="0" lvl="0" indent="0" algn="ctr" rtl="0">
                        <a:spcBef>
                          <a:spcPts val="0"/>
                        </a:spcBef>
                        <a:spcAft>
                          <a:spcPts val="0"/>
                        </a:spcAft>
                        <a:buNone/>
                      </a:pPr>
                      <a:r>
                        <a:rPr lang="en"/>
                        <a:t>5th St. Tower</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Under Design</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Under Design</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Under Design</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Preliminary Design</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0"/>
          <p:cNvSpPr txBox="1">
            <a:spLocks noGrp="1"/>
          </p:cNvSpPr>
          <p:nvPr>
            <p:ph type="title"/>
          </p:nvPr>
        </p:nvSpPr>
        <p:spPr>
          <a:xfrm>
            <a:off x="1481025" y="393750"/>
            <a:ext cx="6855600" cy="113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000000"/>
                </a:solidFill>
              </a:rPr>
              <a:t>Achieving Digital Equity</a:t>
            </a:r>
            <a:r>
              <a:rPr lang="en" sz="3000" b="1">
                <a:solidFill>
                  <a:srgbClr val="000000"/>
                </a:solidFill>
              </a:rPr>
              <a:t>: </a:t>
            </a:r>
            <a:endParaRPr sz="3000" b="1">
              <a:solidFill>
                <a:srgbClr val="000000"/>
              </a:solidFill>
            </a:endParaRPr>
          </a:p>
          <a:p>
            <a:pPr marL="0" lvl="0" indent="0" algn="ctr" rtl="0">
              <a:spcBef>
                <a:spcPts val="0"/>
              </a:spcBef>
              <a:spcAft>
                <a:spcPts val="0"/>
              </a:spcAft>
              <a:buNone/>
            </a:pPr>
            <a:r>
              <a:rPr lang="en" sz="3000" b="1">
                <a:solidFill>
                  <a:srgbClr val="000000"/>
                </a:solidFill>
              </a:rPr>
              <a:t>A Combination Approach</a:t>
            </a:r>
            <a:r>
              <a:rPr lang="en" sz="3000">
                <a:solidFill>
                  <a:schemeClr val="dk2"/>
                </a:solidFill>
              </a:rPr>
              <a:t>	</a:t>
            </a:r>
            <a:endParaRPr sz="3000">
              <a:solidFill>
                <a:schemeClr val="dk2"/>
              </a:solidFill>
            </a:endParaRPr>
          </a:p>
        </p:txBody>
      </p:sp>
      <p:sp>
        <p:nvSpPr>
          <p:cNvPr id="174" name="Google Shape;174;p20"/>
          <p:cNvSpPr txBox="1">
            <a:spLocks noGrp="1"/>
          </p:cNvSpPr>
          <p:nvPr>
            <p:ph type="body" idx="1"/>
          </p:nvPr>
        </p:nvSpPr>
        <p:spPr>
          <a:xfrm>
            <a:off x="496124" y="1763300"/>
            <a:ext cx="5630355" cy="29112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000000"/>
              </a:buClr>
              <a:buSzPts val="1400"/>
              <a:buFont typeface="Arial"/>
              <a:buChar char="➔"/>
            </a:pPr>
            <a:r>
              <a:rPr lang="en" sz="1400" dirty="0">
                <a:solidFill>
                  <a:srgbClr val="000000"/>
                </a:solidFill>
                <a:latin typeface="Arial"/>
                <a:ea typeface="Arial"/>
                <a:cs typeface="Arial"/>
                <a:sym typeface="Arial"/>
              </a:rPr>
              <a:t>Establish </a:t>
            </a:r>
            <a:r>
              <a:rPr lang="en-US" sz="1400" dirty="0">
                <a:solidFill>
                  <a:srgbClr val="000000"/>
                </a:solidFill>
                <a:latin typeface="Arial"/>
                <a:ea typeface="Arial"/>
                <a:cs typeface="Arial"/>
                <a:sym typeface="Arial"/>
              </a:rPr>
              <a:t>Commercial </a:t>
            </a:r>
            <a:r>
              <a:rPr lang="en" sz="1400" dirty="0">
                <a:solidFill>
                  <a:srgbClr val="000000"/>
                </a:solidFill>
                <a:latin typeface="Arial"/>
                <a:ea typeface="Arial"/>
                <a:cs typeface="Arial"/>
                <a:sym typeface="Arial"/>
              </a:rPr>
              <a:t>Partnerships </a:t>
            </a:r>
            <a:r>
              <a:rPr lang="en-US" sz="1400" dirty="0">
                <a:solidFill>
                  <a:srgbClr val="000000"/>
                </a:solidFill>
                <a:latin typeface="Arial"/>
                <a:ea typeface="Arial"/>
                <a:cs typeface="Arial"/>
                <a:sym typeface="Arial"/>
              </a:rPr>
              <a:t>to </a:t>
            </a:r>
            <a:r>
              <a:rPr lang="en" sz="1400" dirty="0">
                <a:solidFill>
                  <a:srgbClr val="000000"/>
                </a:solidFill>
                <a:latin typeface="Arial"/>
                <a:ea typeface="Arial"/>
                <a:cs typeface="Arial"/>
                <a:sym typeface="Arial"/>
              </a:rPr>
              <a:t>Deploy 4G LTE Hotspots to out of range family locations (</a:t>
            </a:r>
            <a:r>
              <a:rPr lang="en-US" sz="1400" dirty="0">
                <a:solidFill>
                  <a:srgbClr val="000000"/>
                </a:solidFill>
                <a:latin typeface="Arial"/>
                <a:ea typeface="Arial"/>
                <a:cs typeface="Arial"/>
                <a:sym typeface="Arial"/>
              </a:rPr>
              <a:t>Providing </a:t>
            </a:r>
            <a:r>
              <a:rPr lang="en" sz="1400" dirty="0">
                <a:solidFill>
                  <a:srgbClr val="000000"/>
                </a:solidFill>
                <a:latin typeface="Arial"/>
                <a:ea typeface="Arial"/>
                <a:cs typeface="Arial"/>
                <a:sym typeface="Arial"/>
              </a:rPr>
              <a:t>10-100 </a:t>
            </a:r>
            <a:r>
              <a:rPr lang="en-US" sz="1400" dirty="0">
                <a:solidFill>
                  <a:srgbClr val="000000"/>
                </a:solidFill>
                <a:latin typeface="Arial"/>
                <a:ea typeface="Arial"/>
                <a:cs typeface="Arial"/>
                <a:sym typeface="Arial"/>
              </a:rPr>
              <a:t>Mbps)</a:t>
            </a:r>
            <a:endParaRPr sz="1400" dirty="0">
              <a:solidFill>
                <a:srgbClr val="000000"/>
              </a:solidFill>
              <a:latin typeface="Arial"/>
              <a:ea typeface="Arial"/>
              <a:cs typeface="Arial"/>
              <a:sym typeface="Arial"/>
            </a:endParaRPr>
          </a:p>
          <a:p>
            <a:pPr marL="914400" lvl="0" indent="0" algn="l" rtl="0">
              <a:spcBef>
                <a:spcPts val="0"/>
              </a:spcBef>
              <a:spcAft>
                <a:spcPts val="0"/>
              </a:spcAft>
              <a:buNone/>
            </a:pPr>
            <a:endParaRPr sz="1400" dirty="0">
              <a:solidFill>
                <a:srgbClr val="000000"/>
              </a:solidFill>
              <a:latin typeface="Arial"/>
              <a:ea typeface="Arial"/>
              <a:cs typeface="Arial"/>
              <a:sym typeface="Arial"/>
            </a:endParaRPr>
          </a:p>
          <a:p>
            <a:pPr marL="457200" lvl="0" indent="-317500" algn="l" rtl="0">
              <a:spcBef>
                <a:spcPts val="0"/>
              </a:spcBef>
              <a:spcAft>
                <a:spcPts val="0"/>
              </a:spcAft>
              <a:buClr>
                <a:srgbClr val="000000"/>
              </a:buClr>
              <a:buSzPts val="1400"/>
              <a:buFont typeface="Arial"/>
              <a:buChar char="➔"/>
            </a:pPr>
            <a:r>
              <a:rPr lang="en" sz="1400" dirty="0">
                <a:solidFill>
                  <a:srgbClr val="000000"/>
                </a:solidFill>
                <a:latin typeface="Arial"/>
                <a:ea typeface="Arial"/>
                <a:cs typeface="Arial"/>
                <a:sym typeface="Arial"/>
              </a:rPr>
              <a:t>Promote Low Cost Internet Programs where available </a:t>
            </a:r>
            <a:br>
              <a:rPr lang="en" sz="1400" dirty="0">
                <a:solidFill>
                  <a:srgbClr val="000000"/>
                </a:solidFill>
                <a:latin typeface="Arial"/>
                <a:ea typeface="Arial"/>
                <a:cs typeface="Arial"/>
                <a:sym typeface="Arial"/>
              </a:rPr>
            </a:br>
            <a:endParaRPr sz="1400" dirty="0">
              <a:solidFill>
                <a:srgbClr val="000000"/>
              </a:solidFill>
              <a:latin typeface="Arial"/>
              <a:ea typeface="Arial"/>
              <a:cs typeface="Arial"/>
              <a:sym typeface="Arial"/>
            </a:endParaRPr>
          </a:p>
          <a:p>
            <a:pPr marL="457200" lvl="0" indent="-317500" algn="l" rtl="0">
              <a:spcBef>
                <a:spcPts val="0"/>
              </a:spcBef>
              <a:spcAft>
                <a:spcPts val="0"/>
              </a:spcAft>
              <a:buClr>
                <a:srgbClr val="000000"/>
              </a:buClr>
              <a:buSzPts val="1400"/>
              <a:buFont typeface="Arial"/>
              <a:buChar char="➔"/>
            </a:pPr>
            <a:r>
              <a:rPr lang="en" sz="1400" dirty="0">
                <a:solidFill>
                  <a:srgbClr val="000000"/>
                </a:solidFill>
                <a:latin typeface="Arial"/>
                <a:ea typeface="Arial"/>
                <a:cs typeface="Arial"/>
                <a:sym typeface="Arial"/>
              </a:rPr>
              <a:t>Monitor County Government project to increase connectivity throughout the county</a:t>
            </a:r>
            <a:endParaRPr sz="1800" dirty="0">
              <a:solidFill>
                <a:srgbClr val="000000"/>
              </a:solidFill>
            </a:endParaRPr>
          </a:p>
        </p:txBody>
      </p:sp>
      <p:sp>
        <p:nvSpPr>
          <p:cNvPr id="175" name="Google Shape;175;p20"/>
          <p:cNvSpPr txBox="1"/>
          <p:nvPr/>
        </p:nvSpPr>
        <p:spPr>
          <a:xfrm>
            <a:off x="5535125" y="1919025"/>
            <a:ext cx="2741400" cy="253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Calibri"/>
              <a:ea typeface="Calibri"/>
              <a:cs typeface="Calibri"/>
              <a:sym typeface="Calibri"/>
            </a:endParaRPr>
          </a:p>
        </p:txBody>
      </p:sp>
      <p:pic>
        <p:nvPicPr>
          <p:cNvPr id="177" name="Google Shape;177;p20"/>
          <p:cNvPicPr preferRelativeResize="0"/>
          <p:nvPr/>
        </p:nvPicPr>
        <p:blipFill>
          <a:blip r:embed="rId3">
            <a:alphaModFix/>
          </a:blip>
          <a:stretch>
            <a:fillRect/>
          </a:stretch>
        </p:blipFill>
        <p:spPr>
          <a:xfrm>
            <a:off x="1222875" y="4064525"/>
            <a:ext cx="1085850" cy="514350"/>
          </a:xfrm>
          <a:prstGeom prst="rect">
            <a:avLst/>
          </a:prstGeom>
          <a:noFill/>
          <a:ln>
            <a:noFill/>
          </a:ln>
        </p:spPr>
      </p:pic>
      <p:pic>
        <p:nvPicPr>
          <p:cNvPr id="178" name="Google Shape;178;p20"/>
          <p:cNvPicPr preferRelativeResize="0"/>
          <p:nvPr/>
        </p:nvPicPr>
        <p:blipFill>
          <a:blip r:embed="rId4">
            <a:alphaModFix/>
          </a:blip>
          <a:stretch>
            <a:fillRect/>
          </a:stretch>
        </p:blipFill>
        <p:spPr>
          <a:xfrm>
            <a:off x="3417861" y="4064525"/>
            <a:ext cx="1008126" cy="514350"/>
          </a:xfrm>
          <a:prstGeom prst="rect">
            <a:avLst/>
          </a:prstGeom>
          <a:noFill/>
          <a:ln>
            <a:noFill/>
          </a:ln>
        </p:spPr>
      </p:pic>
      <p:pic>
        <p:nvPicPr>
          <p:cNvPr id="8" name="Picture 7">
            <a:extLst>
              <a:ext uri="{FF2B5EF4-FFF2-40B4-BE49-F238E27FC236}">
                <a16:creationId xmlns:a16="http://schemas.microsoft.com/office/drawing/2014/main" id="{417BBCAF-039B-4A4D-B06C-4D76EF7A3615}"/>
              </a:ext>
            </a:extLst>
          </p:cNvPr>
          <p:cNvPicPr/>
          <p:nvPr/>
        </p:nvPicPr>
        <p:blipFill rotWithShape="1">
          <a:blip r:embed="rId5"/>
          <a:srcRect l="18631" t="16890" r="32194" b="4635"/>
          <a:stretch/>
        </p:blipFill>
        <p:spPr bwMode="auto">
          <a:xfrm>
            <a:off x="6067144" y="1919025"/>
            <a:ext cx="2741399" cy="2532600"/>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2"/>
          <p:cNvSpPr txBox="1">
            <a:spLocks noGrp="1"/>
          </p:cNvSpPr>
          <p:nvPr>
            <p:ph type="title"/>
          </p:nvPr>
        </p:nvSpPr>
        <p:spPr>
          <a:xfrm>
            <a:off x="955963" y="3322163"/>
            <a:ext cx="8115299" cy="954600"/>
          </a:xfrm>
          <a:prstGeom prst="rect">
            <a:avLst/>
          </a:prstGeom>
        </p:spPr>
        <p:txBody>
          <a:bodyPr spcFirstLastPara="1" wrap="square" lIns="91425" tIns="91425" rIns="91425" bIns="91425" anchor="t" anchorCtr="0">
            <a:noAutofit/>
          </a:bodyPr>
          <a:lstStyle/>
          <a:p>
            <a:r>
              <a:rPr lang="en-US" sz="2800" b="1" dirty="0">
                <a:solidFill>
                  <a:schemeClr val="accent6"/>
                </a:solidFill>
                <a:latin typeface="Calibri"/>
                <a:ea typeface="Calibri"/>
                <a:cs typeface="Calibri"/>
                <a:sym typeface="Calibri"/>
              </a:rPr>
              <a:t>Our Digital Equity Goal for this New Approach: </a:t>
            </a:r>
            <a:br>
              <a:rPr lang="en-US" sz="2800" b="1" dirty="0">
                <a:solidFill>
                  <a:schemeClr val="accent6"/>
                </a:solidFill>
                <a:latin typeface="Calibri"/>
                <a:ea typeface="Calibri"/>
                <a:cs typeface="Calibri"/>
                <a:sym typeface="Calibri"/>
              </a:rPr>
            </a:br>
            <a:r>
              <a:rPr lang="en-US" sz="2800" b="1" dirty="0">
                <a:solidFill>
                  <a:schemeClr val="accent6"/>
                </a:solidFill>
                <a:latin typeface="Calibri"/>
                <a:ea typeface="Calibri"/>
                <a:cs typeface="Calibri"/>
                <a:sym typeface="Calibri"/>
              </a:rPr>
              <a:t>                    90% Availability  by 2021</a:t>
            </a:r>
            <a:br>
              <a:rPr lang="en-US" sz="3200" b="1" dirty="0">
                <a:solidFill>
                  <a:schemeClr val="accent6"/>
                </a:solidFill>
                <a:latin typeface="Calibri"/>
                <a:ea typeface="Calibri"/>
                <a:cs typeface="Calibri"/>
                <a:sym typeface="Calibri"/>
              </a:rPr>
            </a:br>
            <a:endParaRPr dirty="0"/>
          </a:p>
        </p:txBody>
      </p:sp>
      <p:sp>
        <p:nvSpPr>
          <p:cNvPr id="191" name="Google Shape;191;p22"/>
          <p:cNvSpPr txBox="1">
            <a:spLocks noGrp="1"/>
          </p:cNvSpPr>
          <p:nvPr>
            <p:ph type="body" idx="1"/>
          </p:nvPr>
        </p:nvSpPr>
        <p:spPr>
          <a:xfrm>
            <a:off x="955963" y="866373"/>
            <a:ext cx="7505700" cy="244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t>“Digital Equity” is a condition in which all individuals and communities have the information technology capacity needed for full participation in our society, democracy and economy. Digital Equity is necessary for civic and cultural participation, employment, lifelong learning, and access to essential services. </a:t>
            </a:r>
            <a:endParaRPr sz="1800" b="1" dirty="0"/>
          </a:p>
          <a:p>
            <a:pPr marL="0" lvl="0" indent="0" algn="l" rtl="0">
              <a:spcBef>
                <a:spcPts val="1600"/>
              </a:spcBef>
              <a:spcAft>
                <a:spcPts val="1600"/>
              </a:spcAft>
              <a:buNone/>
            </a:pPr>
            <a:r>
              <a:rPr lang="en" sz="1400" b="1" i="1" dirty="0"/>
              <a:t>National Digital Inclusion Alliance</a:t>
            </a:r>
            <a:endParaRPr dirty="0"/>
          </a:p>
        </p:txBody>
      </p:sp>
      <p:sp>
        <p:nvSpPr>
          <p:cNvPr id="2" name="TextBox 1">
            <a:extLst>
              <a:ext uri="{FF2B5EF4-FFF2-40B4-BE49-F238E27FC236}">
                <a16:creationId xmlns:a16="http://schemas.microsoft.com/office/drawing/2014/main" id="{4ABFE80A-B516-4CC7-984B-2A79AC12F43A}"/>
              </a:ext>
            </a:extLst>
          </p:cNvPr>
          <p:cNvSpPr txBox="1"/>
          <p:nvPr/>
        </p:nvSpPr>
        <p:spPr>
          <a:xfrm>
            <a:off x="6234545" y="4276763"/>
            <a:ext cx="3117273" cy="523220"/>
          </a:xfrm>
          <a:prstGeom prst="rect">
            <a:avLst/>
          </a:prstGeom>
          <a:noFill/>
        </p:spPr>
        <p:txBody>
          <a:bodyPr wrap="square" rtlCol="0">
            <a:spAutoFit/>
          </a:bodyPr>
          <a:lstStyle/>
          <a:p>
            <a:r>
              <a:rPr lang="en" sz="2800" dirty="0"/>
              <a:t>Questions?</a:t>
            </a:r>
            <a:endParaRPr lang="en-US" sz="2800" dirty="0"/>
          </a:p>
        </p:txBody>
      </p:sp>
    </p:spTree>
  </p:cSld>
  <p:clrMapOvr>
    <a:masterClrMapping/>
  </p:clrMapOvr>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TotalTime>
  <Words>402</Words>
  <Application>Microsoft Office PowerPoint</Application>
  <PresentationFormat>On-screen Show (16:9)</PresentationFormat>
  <Paragraphs>94</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Times New Roman</vt:lpstr>
      <vt:lpstr>Arial</vt:lpstr>
      <vt:lpstr>Nunito</vt:lpstr>
      <vt:lpstr>Calibri</vt:lpstr>
      <vt:lpstr>Shift</vt:lpstr>
      <vt:lpstr>ACPS @ Home Update</vt:lpstr>
      <vt:lpstr>PowerPoint Presentation</vt:lpstr>
      <vt:lpstr>Countywide Connectivity for Students  </vt:lpstr>
      <vt:lpstr>Requirements &amp; Realities ACPS Educational Broadband Services (EBS)</vt:lpstr>
      <vt:lpstr>Current Equipment State</vt:lpstr>
      <vt:lpstr>Future Possibilities</vt:lpstr>
      <vt:lpstr>Achieving Digital Equity:  A Combination Approach </vt:lpstr>
      <vt:lpstr>Our Digital Equity Goal for this New Approach:                      90% Availability  by 2021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ACPS @ Home Update</dc:title>
  <dc:creator>Christine Diggs</dc:creator>
  <cp:lastModifiedBy>Christine Diggs</cp:lastModifiedBy>
  <cp:revision>17</cp:revision>
  <cp:lastPrinted>2019-10-31T20:23:23Z</cp:lastPrinted>
  <dcterms:modified xsi:type="dcterms:W3CDTF">2019-11-06T17:09:06Z</dcterms:modified>
</cp:coreProperties>
</file>